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6" r:id="rId9"/>
    <p:sldId id="265" r:id="rId10"/>
    <p:sldId id="267" r:id="rId11"/>
    <p:sldId id="268" r:id="rId12"/>
    <p:sldId id="269" r:id="rId13"/>
    <p:sldId id="270" r:id="rId14"/>
    <p:sldId id="271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204A"/>
    <a:srgbClr val="FFC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4868" y="1122363"/>
            <a:ext cx="5655212" cy="2387600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14868" y="3602038"/>
            <a:ext cx="565521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7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5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7904187" cy="285273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7904187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14204A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7/6/23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6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293033"/>
            <a:ext cx="5181600" cy="38839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93033"/>
            <a:ext cx="5181600" cy="38839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7/6/23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49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2031829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855741"/>
            <a:ext cx="5157787" cy="3333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031829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855741"/>
            <a:ext cx="5183188" cy="3333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7/6/23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1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7/6/23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3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7/6/23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7/6/23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2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7/6/23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54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prezentr.com/?utm_source=templates&amp;utm_medium=presentation&amp;utm_campaign=free_downloads_2020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7428" y="284661"/>
            <a:ext cx="79259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288291"/>
            <a:ext cx="10515600" cy="3888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76D79ED-3FA7-4EF8-964B-EB8BCFAB02F8}" type="datetimeFigureOut">
              <a:rPr lang="en-US" smtClean="0"/>
              <a:pPr/>
              <a:t>7/6/23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758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10475" y="4914981"/>
            <a:ext cx="896556" cy="324395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 rot="16200000">
            <a:off x="-2113768" y="2546065"/>
            <a:ext cx="388867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bs-Latn-BA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</a:t>
            </a:r>
            <a:r>
              <a:rPr lang="bs-Latn-BA" sz="120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</a:t>
            </a:r>
            <a:r>
              <a:rPr lang="bs-Latn-BA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ore PowerPoint templates</a:t>
            </a:r>
            <a:r>
              <a:rPr lang="bs-Latn-BA" sz="120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 </a:t>
            </a:r>
            <a:r>
              <a:rPr lang="bs-Latn-BA" sz="1200" b="1" baseline="0" dirty="0">
                <a:solidFill>
                  <a:schemeClr val="tx1">
                    <a:lumMod val="50000"/>
                    <a:lumOff val="50000"/>
                  </a:schemeClr>
                </a:solidFill>
                <a:hlinkClick r:id="rId13"/>
              </a:rPr>
              <a:t>prezentr.com</a:t>
            </a:r>
            <a:r>
              <a:rPr lang="bs-Latn-BA" sz="120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!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4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4204A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ytorch.org/tutorials/beginner/dcgan_faces_tutorial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4867" y="1095419"/>
            <a:ext cx="5655212" cy="2387600"/>
          </a:xfrm>
        </p:spPr>
        <p:txBody>
          <a:bodyPr>
            <a:normAutofit/>
          </a:bodyPr>
          <a:lstStyle/>
          <a:p>
            <a:r>
              <a:rPr lang="en-US" sz="5000" b="1" i="0" kern="1200" cap="all" baseline="0" dirty="0">
                <a:latin typeface="+mj-lt"/>
                <a:ea typeface="+mj-ea"/>
                <a:cs typeface="+mj-cs"/>
              </a:rPr>
              <a:t>Using </a:t>
            </a:r>
            <a:r>
              <a:rPr lang="en-US" sz="5000" b="1" i="0" kern="1200" cap="all" baseline="0" dirty="0" err="1">
                <a:latin typeface="+mj-lt"/>
                <a:ea typeface="+mj-ea"/>
                <a:cs typeface="+mj-cs"/>
              </a:rPr>
              <a:t>gan</a:t>
            </a:r>
            <a:r>
              <a:rPr lang="en-US" sz="5000" b="1" i="0" kern="1200" cap="all" baseline="0" dirty="0">
                <a:latin typeface="+mj-lt"/>
                <a:ea typeface="+mj-ea"/>
                <a:cs typeface="+mj-cs"/>
              </a:rPr>
              <a:t> to generate fake </a:t>
            </a:r>
            <a:r>
              <a:rPr lang="en-US" sz="5000" b="1" i="0" kern="1200" cap="all" baseline="0" dirty="0" err="1">
                <a:latin typeface="+mj-lt"/>
                <a:ea typeface="+mj-ea"/>
                <a:cs typeface="+mj-cs"/>
              </a:rPr>
              <a:t>pokemon</a:t>
            </a:r>
            <a:endParaRPr lang="en-US" sz="5000" spc="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14867" y="3736873"/>
            <a:ext cx="5655212" cy="246706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CE00"/>
                </a:solidFill>
              </a:rPr>
              <a:t>JOHN PAPADOPOULOS (dit2216dsc)</a:t>
            </a:r>
          </a:p>
          <a:p>
            <a:r>
              <a:rPr lang="en-US" sz="2800" b="1" dirty="0">
                <a:solidFill>
                  <a:srgbClr val="FFCE00"/>
                </a:solidFill>
              </a:rPr>
              <a:t>LEONIDAS XEROVASSILAS (dit2223dsc)</a:t>
            </a:r>
          </a:p>
        </p:txBody>
      </p:sp>
      <p:pic>
        <p:nvPicPr>
          <p:cNvPr id="4" name="Εικόνα 10">
            <a:extLst>
              <a:ext uri="{FF2B5EF4-FFF2-40B4-BE49-F238E27FC236}">
                <a16:creationId xmlns:a16="http://schemas.microsoft.com/office/drawing/2014/main" id="{0FE0DF20-6D93-C5C4-580E-7A1C0E6F30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duotone>
              <a:srgbClr val="344E62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547" y="302864"/>
            <a:ext cx="614142" cy="6141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0BA16A-31BD-D2E8-761D-26DDB0279743}"/>
              </a:ext>
            </a:extLst>
          </p:cNvPr>
          <p:cNvSpPr txBox="1"/>
          <p:nvPr/>
        </p:nvSpPr>
        <p:spPr>
          <a:xfrm>
            <a:off x="8160793" y="427353"/>
            <a:ext cx="2418877" cy="365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66" b="0" i="0" u="none" strike="noStrike" kern="0" cap="none" spc="-17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NATIONAL CENTER FOR SCIENTIFIC </a:t>
            </a:r>
            <a:r>
              <a:rPr kumimoji="0" lang="en-US" sz="907" b="0" i="0" u="none" strike="noStrike" kern="0" cap="none" spc="-17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RESEARCH</a:t>
            </a:r>
            <a:r>
              <a:rPr kumimoji="0" lang="en-US" sz="866" b="0" i="0" u="none" strike="noStrike" kern="0" cap="none" spc="-17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 “DEMOKRITOS”</a:t>
            </a:r>
            <a:endParaRPr kumimoji="0" lang="el-GR" sz="866" b="0" i="0" u="none" strike="noStrike" kern="0" cap="none" spc="-17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</a:endParaRPr>
          </a:p>
        </p:txBody>
      </p:sp>
      <p:pic>
        <p:nvPicPr>
          <p:cNvPr id="7" name="Εικόνα 15" descr="Εικόνα που περιέχει κείμενο, κράνος, ανυσματικά γραφικά&#10;&#10;Περιγραφή που δημιουργήθηκε αυτόματα">
            <a:extLst>
              <a:ext uri="{FF2B5EF4-FFF2-40B4-BE49-F238E27FC236}">
                <a16:creationId xmlns:a16="http://schemas.microsoft.com/office/drawing/2014/main" id="{0B55A134-0669-728E-5C0C-A9D41669D87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rgbClr val="617483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3" t="2505" r="3893" b="3017"/>
          <a:stretch/>
        </p:blipFill>
        <p:spPr>
          <a:xfrm>
            <a:off x="7491547" y="5896864"/>
            <a:ext cx="606297" cy="6141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3C1EA7-CBE2-9470-653D-18DF7917548D}"/>
              </a:ext>
            </a:extLst>
          </p:cNvPr>
          <p:cNvSpPr txBox="1"/>
          <p:nvPr/>
        </p:nvSpPr>
        <p:spPr>
          <a:xfrm>
            <a:off x="8160794" y="6133041"/>
            <a:ext cx="241887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-17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UNIVERSITY </a:t>
            </a:r>
            <a:r>
              <a:rPr kumimoji="0" lang="en-US" sz="1000" b="0" i="0" u="none" strike="noStrike" kern="0" cap="none" spc="-17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cs typeface="Tahoma" panose="020B0604030504040204" pitchFamily="34" charset="0"/>
              </a:rPr>
              <a:t>OF THE PELOPONNESE</a:t>
            </a:r>
            <a:endParaRPr kumimoji="0" lang="el-GR" sz="1000" b="0" i="0" u="none" strike="noStrike" kern="0" cap="none" spc="-17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2092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DISCRIMINATOR (2)</a:t>
            </a:r>
            <a:endParaRPr lang="en-US" sz="66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BF0E6DD-8B0A-A560-7032-AE192ED4DD7D}"/>
              </a:ext>
            </a:extLst>
          </p:cNvPr>
          <p:cNvSpPr/>
          <p:nvPr/>
        </p:nvSpPr>
        <p:spPr>
          <a:xfrm>
            <a:off x="757452" y="1304712"/>
            <a:ext cx="8413844" cy="4817659"/>
          </a:xfrm>
          <a:prstGeom prst="roundRect">
            <a:avLst/>
          </a:prstGeom>
          <a:blipFill dpi="0" rotWithShape="1">
            <a:blip r:embed="rId2"/>
            <a:srcRect/>
            <a:stretch>
              <a:fillRect t="25000" b="11000"/>
            </a:stretch>
          </a:blipFill>
          <a:ln w="12700" cap="flat" cmpd="sng" algn="ctr">
            <a:noFill/>
            <a:prstDash val="solid"/>
            <a:miter lim="800000"/>
          </a:ln>
          <a:effectLst>
            <a:glow rad="25400">
              <a:srgbClr val="FFCC00">
                <a:alpha val="4000"/>
              </a:srgbClr>
            </a:glow>
            <a:outerShdw blurRad="152400" sx="109000" sy="109000" algn="ctr" rotWithShape="0">
              <a:srgbClr val="FFCC00">
                <a:alpha val="30000"/>
              </a:srgbClr>
            </a:outerShdw>
            <a:softEdge rad="508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96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RUNNING THE PROGRAM</a:t>
            </a:r>
            <a:endParaRPr lang="en-US" sz="66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F17515B-3706-32C1-4C82-86C1DAC6A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944" y="2295114"/>
            <a:ext cx="10515600" cy="38886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In order to run the program in any platform installation of python 3 &gt;=3.8 is required. Apart from python itself a series of requirements must also be installed in order for the program to run successfully.</a:t>
            </a:r>
          </a:p>
          <a:p>
            <a:r>
              <a:rPr lang="en-US" sz="1800" dirty="0"/>
              <a:t>torch==2.0.1</a:t>
            </a:r>
          </a:p>
          <a:p>
            <a:r>
              <a:rPr lang="en-US" sz="1800" dirty="0" err="1"/>
              <a:t>torchvision</a:t>
            </a:r>
            <a:r>
              <a:rPr lang="en-US" sz="1800" dirty="0"/>
              <a:t>==0.15.2</a:t>
            </a:r>
          </a:p>
          <a:p>
            <a:r>
              <a:rPr lang="en-US" sz="1800" dirty="0"/>
              <a:t>matplotlib==3.7.1</a:t>
            </a:r>
          </a:p>
          <a:p>
            <a:r>
              <a:rPr lang="en-US" sz="1800" dirty="0"/>
              <a:t>matplotlib-inline==0.1.6</a:t>
            </a:r>
          </a:p>
          <a:p>
            <a:r>
              <a:rPr lang="en-US" sz="1800" dirty="0" err="1"/>
              <a:t>numpy</a:t>
            </a:r>
            <a:r>
              <a:rPr lang="en-US" sz="1800" dirty="0"/>
              <a:t>==1.25.0</a:t>
            </a:r>
          </a:p>
          <a:p>
            <a:r>
              <a:rPr lang="en-US" sz="1800" dirty="0" err="1"/>
              <a:t>ipython</a:t>
            </a:r>
            <a:r>
              <a:rPr lang="en-US" sz="1800" dirty="0"/>
              <a:t>==8.14.0</a:t>
            </a:r>
          </a:p>
          <a:p>
            <a:r>
              <a:rPr lang="en-US" sz="1800" dirty="0" err="1"/>
              <a:t>argparse</a:t>
            </a:r>
            <a:r>
              <a:rPr lang="en-US" sz="1800" dirty="0"/>
              <a:t>==1.4.0</a:t>
            </a:r>
          </a:p>
          <a:p>
            <a:pPr marL="0" indent="0">
              <a:buNone/>
            </a:pPr>
            <a:r>
              <a:rPr lang="en-US" sz="1800" dirty="0"/>
              <a:t>The python program can run with </a:t>
            </a:r>
            <a:r>
              <a:rPr lang="en-US" sz="1800" dirty="0" err="1"/>
              <a:t>cpu</a:t>
            </a:r>
            <a:r>
              <a:rPr lang="en-US" sz="1800" dirty="0"/>
              <a:t> or </a:t>
            </a:r>
            <a:r>
              <a:rPr lang="en-US" sz="1800" dirty="0" err="1"/>
              <a:t>gpu</a:t>
            </a:r>
            <a:r>
              <a:rPr lang="en-US" sz="1800" dirty="0"/>
              <a:t> acceleration and the best method is automatically selected.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0C698C98-A5F1-8076-4233-7D3E639CAB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52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F17515B-3706-32C1-4C82-86C1DAC6A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944" y="2295114"/>
            <a:ext cx="10515600" cy="3888672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best result is given after training the program for approximately 500 epochs.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graph of generator and discriminator losses and the final result of the program are given in the next slides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0C698C98-A5F1-8076-4233-7D3E639CAB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18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 (2)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0C698C98-A5F1-8076-4233-7D3E639CAB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4C1F8EB-8EC6-95E2-2611-C25A5A6A8B88}"/>
              </a:ext>
            </a:extLst>
          </p:cNvPr>
          <p:cNvSpPr/>
          <p:nvPr/>
        </p:nvSpPr>
        <p:spPr>
          <a:xfrm>
            <a:off x="989463" y="2442948"/>
            <a:ext cx="6974006" cy="4038287"/>
          </a:xfrm>
          <a:prstGeom prst="round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glow rad="25400">
              <a:srgbClr val="FFCC00">
                <a:alpha val="4000"/>
              </a:srgbClr>
            </a:glow>
            <a:outerShdw blurRad="152400" sx="109000" sy="109000" algn="ctr" rotWithShape="0">
              <a:srgbClr val="FFCC00">
                <a:alpha val="30000"/>
              </a:srgbClr>
            </a:outerShdw>
            <a:softEdge rad="508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890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 (3)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0C698C98-A5F1-8076-4233-7D3E639CAB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1035B71-8481-5D31-90E4-741224AF0438}"/>
              </a:ext>
            </a:extLst>
          </p:cNvPr>
          <p:cNvSpPr/>
          <p:nvPr/>
        </p:nvSpPr>
        <p:spPr>
          <a:xfrm>
            <a:off x="979524" y="2433009"/>
            <a:ext cx="7287904" cy="4038287"/>
          </a:xfrm>
          <a:prstGeom prst="round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glow rad="25400">
              <a:srgbClr val="FFCC00">
                <a:alpha val="4000"/>
              </a:srgbClr>
            </a:glow>
            <a:outerShdw blurRad="152400" sx="109000" sy="109000" algn="ctr" rotWithShape="0">
              <a:srgbClr val="FFCC00">
                <a:alpha val="30000"/>
              </a:srgbClr>
            </a:outerShdw>
            <a:softEdge rad="508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490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31994-F91B-5347-A3B0-512C01DE3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4268" y="3859308"/>
            <a:ext cx="8230013" cy="1500187"/>
          </a:xfrm>
        </p:spPr>
        <p:txBody>
          <a:bodyPr>
            <a:normAutofit/>
          </a:bodyPr>
          <a:lstStyle/>
          <a:p>
            <a:r>
              <a:rPr lang="en-GB" sz="4000" b="1" dirty="0"/>
              <a:t>Thank you for your consideration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8D33F1-CFC9-CFF7-1F52-1AFD0185A868}"/>
              </a:ext>
            </a:extLst>
          </p:cNvPr>
          <p:cNvSpPr/>
          <p:nvPr/>
        </p:nvSpPr>
        <p:spPr>
          <a:xfrm>
            <a:off x="2774884" y="2380185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11500" b="1" cap="none" spc="0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1341529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31593"/>
            <a:ext cx="10515600" cy="388867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purpose of this project is the creation of a GAN with python and torch that generates fake </a:t>
            </a:r>
            <a:r>
              <a:rPr lang="en-US" dirty="0" err="1"/>
              <a:t>pokemon</a:t>
            </a:r>
            <a:r>
              <a:rPr lang="en-US" dirty="0"/>
              <a:t>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323816" y="836474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0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  <a:endParaRPr lang="en-US" sz="60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9971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74" y="2254171"/>
            <a:ext cx="10515600" cy="388867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 Generative Adversarial Network or GAN is </a:t>
            </a:r>
            <a:r>
              <a:rPr lang="en-US" dirty="0" err="1"/>
              <a:t>is</a:t>
            </a:r>
            <a:r>
              <a:rPr lang="en-US" dirty="0"/>
              <a:t> a deep neural network framework that is consisted of two distinct neural networks. The Generator and the Discriminator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Generator learns to transform noise into new data that are indistinguishable in form from the original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Discriminator learns to discriminate between original data (which accepts as input) and fake data and punishes the generator for producing implausible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487589" y="631757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IS A GAN ANYWAY?</a:t>
            </a:r>
            <a:endParaRPr lang="en-US" sz="66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28623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STRUCTURE OF A GAN</a:t>
            </a:r>
            <a:endParaRPr lang="en-US" sz="66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832A403-7F1F-F131-5546-2B724BBBE611}"/>
              </a:ext>
            </a:extLst>
          </p:cNvPr>
          <p:cNvSpPr/>
          <p:nvPr/>
        </p:nvSpPr>
        <p:spPr>
          <a:xfrm>
            <a:off x="835957" y="2546303"/>
            <a:ext cx="7987320" cy="3731667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glow rad="25400">
              <a:srgbClr val="FFCC00">
                <a:alpha val="4000"/>
              </a:srgbClr>
            </a:glow>
            <a:outerShdw blurRad="152400" sx="109000" sy="109000" algn="ctr" rotWithShape="0">
              <a:srgbClr val="FFCC00">
                <a:alpha val="30000"/>
              </a:srgbClr>
            </a:outerShdw>
            <a:softEdge rad="508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060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BASIS OF OUR MODEL</a:t>
            </a:r>
            <a:endParaRPr lang="en-US" sz="66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FD9D8F-637B-AEBB-6215-70CEB2772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074" y="2254171"/>
            <a:ext cx="10515600" cy="139660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Our model is based upon a python based example GAN made with torch for generating fake celebrities. (</a:t>
            </a:r>
            <a:r>
              <a:rPr lang="en-US" sz="2800" u="sng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DCGAN Tutorial — </a:t>
            </a:r>
            <a:r>
              <a:rPr lang="en-US" sz="2800" u="sng" dirty="0" err="1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PyTorch</a:t>
            </a:r>
            <a:r>
              <a:rPr lang="en-US" sz="2800" u="sng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Tutorials</a:t>
            </a:r>
            <a:r>
              <a:rPr lang="en-US" sz="2800" u="sng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Its results are presente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d below.</a:t>
            </a:r>
          </a:p>
          <a:p>
            <a:pPr marL="0" indent="0">
              <a:buNone/>
            </a:pPr>
            <a:endParaRPr lang="en-US" sz="2800" u="sng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u="sng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u="sng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5AD268F-CFDC-5438-5E2F-29355EACD317}"/>
              </a:ext>
            </a:extLst>
          </p:cNvPr>
          <p:cNvSpPr/>
          <p:nvPr/>
        </p:nvSpPr>
        <p:spPr>
          <a:xfrm>
            <a:off x="2448608" y="3822415"/>
            <a:ext cx="5467094" cy="2822593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>
            <a:glow rad="25400">
              <a:srgbClr val="FFCC00">
                <a:alpha val="4000"/>
              </a:srgbClr>
            </a:glow>
            <a:outerShdw blurRad="152400" sx="109000" sy="109000" algn="ctr" rotWithShape="0">
              <a:srgbClr val="FFCC00">
                <a:alpha val="30000"/>
              </a:srgbClr>
            </a:outerShdw>
            <a:softEdge rad="508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93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DETAILS OF OUR MODEL</a:t>
            </a:r>
            <a:endParaRPr lang="en-US" sz="66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FD9D8F-637B-AEBB-6215-70CEB2772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074" y="2254170"/>
            <a:ext cx="10515600" cy="35597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Our model uses a 13 layer generator coupled with a 12 layer discriminator. </a:t>
            </a:r>
          </a:p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Most of the model’s hyperparameters are user tunable but the default ones are for now the ones that produce the best result in the shortest possible time. </a:t>
            </a:r>
          </a:p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By default the generator as well as the discriminator use 64x64 resized images with 3 channels (color images) and 48 feature maps</a:t>
            </a:r>
          </a:p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For the optimization function the Adam function with beta function with a=0.5 and b=0.999 and learning rate of 0.00002 is used. </a:t>
            </a:r>
          </a:p>
          <a:p>
            <a:pPr marL="0" indent="0">
              <a:buNone/>
            </a:pPr>
            <a:endParaRPr lang="en-US" sz="3600" u="sng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u="sng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67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GENERATOR</a:t>
            </a:r>
            <a:endParaRPr lang="en-US" sz="66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FD9D8F-637B-AEBB-6215-70CEB2772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074" y="2254170"/>
            <a:ext cx="10515600" cy="3559775"/>
          </a:xfrm>
        </p:spPr>
        <p:txBody>
          <a:bodyPr>
            <a:norm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generator consists of multiple layers of two dimensional transported convolution followed by batch normalization and </a:t>
            </a:r>
            <a:r>
              <a:rPr lang="en-US" kern="1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ReLU</a:t>
            </a:r>
            <a:r>
              <a:rPr lang="en-US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US" kern="1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softmax</a:t>
            </a:r>
            <a:r>
              <a:rPr lang="en-US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filters.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Each convolution layer takes the output channels of the previous one as input and with each convolution the channels are reduced starting from the latent vector and reaching 3 channels (the channels that represent a color image). </a:t>
            </a:r>
          </a:p>
          <a:p>
            <a:pPr marL="0" indent="0">
              <a:buNone/>
            </a:pPr>
            <a:endParaRPr lang="en-US" sz="3600" u="sng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800" u="sng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564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GENERATOR (2)</a:t>
            </a:r>
            <a:endParaRPr lang="en-US" sz="66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E11CF57-CC70-282D-DD40-B55844CA63B8}"/>
              </a:ext>
            </a:extLst>
          </p:cNvPr>
          <p:cNvSpPr/>
          <p:nvPr/>
        </p:nvSpPr>
        <p:spPr>
          <a:xfrm>
            <a:off x="757452" y="1304712"/>
            <a:ext cx="8413844" cy="4817659"/>
          </a:xfrm>
          <a:prstGeom prst="roundRect">
            <a:avLst/>
          </a:prstGeom>
          <a:blipFill dpi="0" rotWithShape="1">
            <a:blip r:embed="rId2"/>
            <a:srcRect/>
            <a:stretch>
              <a:fillRect t="25000" b="11000"/>
            </a:stretch>
          </a:blipFill>
          <a:ln w="12700" cap="flat" cmpd="sng" algn="ctr">
            <a:noFill/>
            <a:prstDash val="solid"/>
            <a:miter lim="800000"/>
          </a:ln>
          <a:effectLst>
            <a:glow rad="25400">
              <a:srgbClr val="FFCC00">
                <a:alpha val="4000"/>
              </a:srgbClr>
            </a:glow>
            <a:outerShdw blurRad="152400" sx="109000" sy="109000" algn="ctr" rotWithShape="0">
              <a:srgbClr val="FFCC00">
                <a:alpha val="30000"/>
              </a:srgbClr>
            </a:outerShdw>
            <a:softEdge rad="50800"/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75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8B1382-16D9-0635-7E27-FC4B85292FB1}"/>
              </a:ext>
            </a:extLst>
          </p:cNvPr>
          <p:cNvSpPr/>
          <p:nvPr/>
        </p:nvSpPr>
        <p:spPr>
          <a:xfrm>
            <a:off x="1269224" y="735629"/>
            <a:ext cx="594295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6600" b="1" dirty="0">
                <a:ln w="0"/>
                <a:solidFill>
                  <a:srgbClr val="14204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DISCRIMINATOR</a:t>
            </a:r>
            <a:endParaRPr lang="en-US" sz="6600" b="1" cap="none" spc="0" dirty="0">
              <a:ln w="0"/>
              <a:solidFill>
                <a:srgbClr val="14204A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FFD9D8F-637B-AEBB-6215-70CEB2772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074" y="2254171"/>
            <a:ext cx="10515600" cy="3737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discriminator consists of multiple layers of two dimensional convolution followed by batch normalization and leaky </a:t>
            </a:r>
            <a:r>
              <a:rPr lang="en-US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ReLU</a:t>
            </a:r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filters.</a:t>
            </a:r>
          </a:p>
          <a:p>
            <a:pPr marL="0" indent="0">
              <a:buNone/>
            </a:pPr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Each convolution layer takes the output channels of the previous one as input and with each convolution but contrary to the generator channels are increased starting from 3 channels (the channels that represent a color image) and reaching 348 before the last convolution that fall to one channel for the discrimination purposes. </a:t>
            </a:r>
          </a:p>
          <a:p>
            <a:pPr marL="0" indent="0">
              <a:buNone/>
            </a:pPr>
            <a:endParaRPr lang="en-US" sz="2800" u="sng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31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1" id="{1FB6D377-02DB-1040-8F17-F5DB104FC11C}" vid="{2306A897-2147-F846-8DCE-9691FBBBD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Pokemon-PowerPoint-Template</Template>
  <TotalTime>197</TotalTime>
  <Words>541</Words>
  <Application>Microsoft Macintosh PowerPoint</Application>
  <PresentationFormat>Widescreen</PresentationFormat>
  <Paragraphs>69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Trebuchet MS</vt:lpstr>
      <vt:lpstr>Office Theme</vt:lpstr>
      <vt:lpstr>Using gan to generate fake pokemon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SAMPLE</dc:title>
  <dc:creator>John Papadopoulos</dc:creator>
  <cp:lastModifiedBy>John Papadopoulos</cp:lastModifiedBy>
  <cp:revision>9</cp:revision>
  <dcterms:created xsi:type="dcterms:W3CDTF">2023-07-06T07:54:03Z</dcterms:created>
  <dcterms:modified xsi:type="dcterms:W3CDTF">2023-07-06T15:15:23Z</dcterms:modified>
</cp:coreProperties>
</file>

<file path=docProps/thumbnail.jpeg>
</file>